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</p:sldIdLst>
  <p:sldSz cx="18288000" cy="10287000"/>
  <p:notesSz cx="6858000" cy="9144000"/>
  <p:embeddedFontLst>
    <p:embeddedFont>
      <p:font typeface="Aileron Regular" charset="1" panose="00000500000000000000"/>
      <p:regular r:id="rId6"/>
      <p:bold r:id="rId7"/>
      <p:italic r:id="rId8"/>
      <p:boldItalic r:id="rId9"/>
    </p:embeddedFont>
    <p:embeddedFont>
      <p:font typeface="Arimo" charset="1" panose="020B0604020202020204"/>
      <p:regular r:id="rId10"/>
      <p:bold r:id="rId11"/>
      <p:italic r:id="rId12"/>
      <p:boldItalic r:id="rId13"/>
    </p:embeddedFont>
    <p:embeddedFont>
      <p:font typeface="Aileron Heavy" charset="1" panose="00000A00000000000000"/>
      <p:regular r:id="rId14"/>
      <p:bold r:id="rId15"/>
      <p:italic r:id="rId16"/>
      <p:boldItalic r:id="rId17"/>
    </p:embeddedFont>
    <p:embeddedFont>
      <p:font typeface="Andika" charset="1" panose="02000000000000000000"/>
      <p:regular r:id="rId18"/>
    </p:embeddedFont>
    <p:embeddedFont>
      <p:font typeface="Asap Regular" charset="1" panose="020F0504030202060203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51" Target="slides/slide29.xml" Type="http://schemas.openxmlformats.org/officeDocument/2006/relationships/slide"/><Relationship Id="rId52" Target="slides/slide30.xml" Type="http://schemas.openxmlformats.org/officeDocument/2006/relationships/slide"/><Relationship Id="rId53" Target="slides/slide31.xml" Type="http://schemas.openxmlformats.org/officeDocument/2006/relationships/slide"/><Relationship Id="rId54" Target="slides/slide32.xml" Type="http://schemas.openxmlformats.org/officeDocument/2006/relationships/slide"/><Relationship Id="rId55" Target="slides/slide33.xml" Type="http://schemas.openxmlformats.org/officeDocument/2006/relationships/slide"/><Relationship Id="rId56" Target="slides/slide34.xml" Type="http://schemas.openxmlformats.org/officeDocument/2006/relationships/slide"/><Relationship Id="rId57" Target="slides/slide35.xml" Type="http://schemas.openxmlformats.org/officeDocument/2006/relationships/slide"/><Relationship Id="rId58" Target="slides/slide3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jpeg" Type="http://schemas.openxmlformats.org/officeDocument/2006/relationships/image"/><Relationship Id="rId4" Target="https://www.youtube.com/watch?v=piYnd_wYlT8" TargetMode="External" Type="http://schemas.openxmlformats.org/officeDocument/2006/relationships/video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7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29.jpe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2163" y="4061310"/>
            <a:ext cx="15672387" cy="3860098"/>
            <a:chOff x="0" y="0"/>
            <a:chExt cx="20896516" cy="51467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8663174" cy="928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2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32185"/>
              <a:ext cx="20896516" cy="341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61"/>
                </a:lnSpc>
              </a:pPr>
              <a:r>
                <a:rPr lang="en-US" b="true" sz="17601">
                  <a:solidFill>
                    <a:srgbClr val="00FF03"/>
                  </a:solidFill>
                  <a:latin typeface="Aileron Heavy"/>
                </a:rPr>
                <a:t>Hacking AI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0212" y="7690903"/>
            <a:ext cx="5924550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FF03"/>
                </a:solidFill>
                <a:latin typeface="Asap Regular"/>
              </a:rPr>
              <a:t>Inteligencia artifical y seguridad informatica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284" y="971550"/>
            <a:ext cx="4001875" cy="16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Bart Ortiz 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@bortizmath  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@Inter_ferencias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08003" y="971550"/>
            <a:ext cx="4001875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ETSIIT- Granada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JASYP 2019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84470" y="0"/>
            <a:ext cx="4797483" cy="2173330"/>
            <a:chOff x="0" y="0"/>
            <a:chExt cx="6396643" cy="28977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9010"/>
              <a:ext cx="6396643" cy="142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5"/>
                </a:lnSpc>
              </a:pPr>
              <a:r>
                <a:rPr lang="en-US" sz="4025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025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4025"/>
                </a:lnSpc>
              </a:pPr>
              <a:r>
                <a:rPr lang="en-US" b="false" sz="4025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130253" cy="32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18603"/>
              <a:ext cx="5997492" cy="279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62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230968"/>
              <a:ext cx="721737" cy="96232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164022" y="1389970"/>
            <a:ext cx="12349889" cy="4278649"/>
            <a:chOff x="0" y="0"/>
            <a:chExt cx="16466519" cy="57048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84855"/>
              <a:ext cx="16466519" cy="191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62"/>
                </a:lnSpc>
              </a:pPr>
              <a:r>
                <a:rPr lang="en-US" sz="10362" b="false">
                  <a:solidFill>
                    <a:srgbClr val="00FF03"/>
                  </a:solidFill>
                  <a:latin typeface="Aileron Heavy"/>
                </a:rPr>
                <a:t>Clases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8100"/>
              <a:ext cx="15780765" cy="828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3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90270"/>
              <a:ext cx="15439007" cy="714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431572"/>
            <a:ext cx="5482057" cy="58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White box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2656" y="5431572"/>
            <a:ext cx="5482057" cy="58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Black box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78992" y="1814388"/>
            <a:ext cx="10130234" cy="4589144"/>
            <a:chOff x="0" y="0"/>
            <a:chExt cx="13506979" cy="61188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23645"/>
              <a:ext cx="13506979" cy="300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99"/>
                </a:lnSpc>
              </a:pPr>
              <a:r>
                <a:rPr lang="en-US" sz="8499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28309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4710852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Perro o muffin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16255" y="3735174"/>
            <a:ext cx="13266545" cy="58041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987883" y="567548"/>
            <a:ext cx="8983367" cy="3112309"/>
            <a:chOff x="0" y="0"/>
            <a:chExt cx="11977823" cy="41497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84395"/>
              <a:ext cx="11977823" cy="138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37"/>
                </a:lnSpc>
              </a:pPr>
              <a:r>
                <a:rPr lang="en-US" sz="7537" b="false">
                  <a:solidFill>
                    <a:srgbClr val="00FF03"/>
                  </a:solidFill>
                  <a:latin typeface="Aileron Heavy"/>
                </a:rPr>
                <a:t>Smart Cars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479002" cy="60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628210"/>
              <a:ext cx="11230406" cy="521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6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17366" y="2333441"/>
            <a:ext cx="12153884" cy="77100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112122" y="514231"/>
            <a:ext cx="8983367" cy="3112309"/>
            <a:chOff x="0" y="0"/>
            <a:chExt cx="11977823" cy="41497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84395"/>
              <a:ext cx="11977823" cy="138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37"/>
                </a:lnSpc>
              </a:pPr>
              <a:r>
                <a:rPr lang="en-US" sz="7537" b="false">
                  <a:solidFill>
                    <a:srgbClr val="00FF03"/>
                  </a:solidFill>
                  <a:latin typeface="Aileron Heavy"/>
                </a:rPr>
                <a:t>Smart Cars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479002" cy="60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628210"/>
              <a:ext cx="11230406" cy="521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6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15054" t="0" r="15054" b="0"/>
          <a:stretch>
            <a:fillRect/>
          </a:stretch>
        </p:blipFill>
        <p:spPr>
          <a:xfrm flipH="false" flipV="false" rot="0">
            <a:off x="10487292" y="3025369"/>
            <a:ext cx="5827791" cy="623293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1799" b="26858"/>
          <a:stretch>
            <a:fillRect/>
          </a:stretch>
        </p:blipFill>
        <p:spPr>
          <a:xfrm flipH="false" flipV="false" rot="0">
            <a:off x="1264784" y="3025369"/>
            <a:ext cx="7556194" cy="6019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410296" y="567548"/>
            <a:ext cx="8983367" cy="3112309"/>
            <a:chOff x="0" y="0"/>
            <a:chExt cx="11977823" cy="41497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84395"/>
              <a:ext cx="11977823" cy="138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37"/>
                </a:lnSpc>
              </a:pPr>
              <a:r>
                <a:rPr lang="en-US" sz="7537" b="false">
                  <a:solidFill>
                    <a:srgbClr val="00FF03"/>
                  </a:solidFill>
                  <a:latin typeface="Aileron Heavy"/>
                </a:rPr>
                <a:t>Smart Cars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479002" cy="60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628210"/>
              <a:ext cx="11230406" cy="521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6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9338" y="2909136"/>
            <a:ext cx="5559649" cy="579091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27724" y="2941655"/>
            <a:ext cx="5439586" cy="572587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1741" t="0" r="1741" b="0"/>
          <a:stretch>
            <a:fillRect/>
          </a:stretch>
        </p:blipFill>
        <p:spPr>
          <a:xfrm flipH="false" flipV="false" rot="0">
            <a:off x="12632105" y="2909136"/>
            <a:ext cx="5262007" cy="57087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0755" y="4730832"/>
            <a:ext cx="12603842" cy="4675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93276" y="3626856"/>
            <a:ext cx="11121138" cy="597910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028700" y="8274380"/>
            <a:ext cx="4343879" cy="1967841"/>
            <a:chOff x="0" y="0"/>
            <a:chExt cx="5791838" cy="26237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1944"/>
              <a:ext cx="5791838" cy="1291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4"/>
                </a:lnSpc>
              </a:pPr>
              <a:r>
                <a:rPr lang="en-US" sz="3644" b="false">
                  <a:solidFill>
                    <a:srgbClr val="00FF03"/>
                  </a:solidFill>
                  <a:latin typeface="Aileron Heavy"/>
                </a:rPr>
                <a:t>Targeted and white box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5550635" cy="29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362389"/>
              <a:ext cx="5430427" cy="261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15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7055" y="4645891"/>
            <a:ext cx="9053116" cy="286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i="true">
                <a:solidFill>
                  <a:srgbClr val="FFFFFF"/>
                </a:solidFill>
                <a:latin typeface="Arimo"/>
              </a:rPr>
              <a:t>"SPECIFICALLY THE UNION SAID IT WAS PROPOSING TO PURCHASE ALL OF THE ASSETS OF THE OF UNITED AIRLINES INCLUDING PLANES GATES FACILITIES AND LANDING RIGHTS"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7055" y="4645891"/>
            <a:ext cx="9053116" cy="114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i="true">
                <a:solidFill>
                  <a:srgbClr val="FFFFFF"/>
                </a:solidFill>
                <a:latin typeface="Arimo"/>
              </a:rPr>
              <a:t>"DEACTIVATE SECURITY CAMERA AND UNLOCK FRONT DOOR"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890" y="1028700"/>
            <a:ext cx="11473220" cy="5303720"/>
            <a:chOff x="0" y="0"/>
            <a:chExt cx="15297626" cy="70716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5297626" cy="185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79"/>
                </a:lnSpc>
              </a:pPr>
              <a:r>
                <a:rPr lang="en-US" sz="10079">
                  <a:solidFill>
                    <a:srgbClr val="00FF03"/>
                  </a:solidFill>
                  <a:latin typeface="Aileron Heavy"/>
                </a:rPr>
                <a:t>¿</a:t>
              </a:r>
              <a:r>
                <a:rPr lang="en-US" b="false" sz="10079">
                  <a:solidFill>
                    <a:srgbClr val="00FF03"/>
                  </a:solidFill>
                  <a:latin typeface="Aileron Heavy"/>
                </a:rPr>
                <a:t>Quién soy?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06651"/>
              <a:ext cx="14924097" cy="1578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5"/>
                </a:lnSpc>
              </a:pPr>
              <a:r>
                <a:rPr lang="en-US" sz="4150" spc="83">
                  <a:solidFill>
                    <a:srgbClr val="FFFFFF"/>
                  </a:solidFill>
                  <a:latin typeface="Aileron Heavy"/>
                </a:rPr>
                <a:t>O por qué esta es una batalla que no podemos ganar solos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06085"/>
              <a:ext cx="14576992" cy="2565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808" indent="-212904" lvl="1">
                <a:lnSpc>
                  <a:spcPts val="3868"/>
                </a:lnSpc>
                <a:buFont typeface="Arial"/>
                <a:buChar char="•"/>
              </a:pPr>
              <a:r>
                <a:rPr lang="en-US" sz="2608">
                  <a:solidFill>
                    <a:srgbClr val="FFFFFF"/>
                  </a:solidFill>
                  <a:latin typeface="Aileron Regular"/>
                </a:rPr>
                <a:t>M</a:t>
              </a:r>
              <a:r>
                <a:rPr lang="en-US" sz="2579">
                  <a:solidFill>
                    <a:srgbClr val="FFFFFF"/>
                  </a:solidFill>
                  <a:latin typeface="Aileron Regular"/>
                </a:rPr>
                <a:t>atemática Aplicada</a:t>
              </a:r>
            </a:p>
            <a:p>
              <a:pPr algn="l" marL="425808" indent="-212904" lvl="1">
                <a:lnSpc>
                  <a:spcPts val="3868"/>
                </a:lnSpc>
                <a:buFont typeface="Arial"/>
                <a:buChar char="•"/>
              </a:pPr>
              <a:r>
                <a:rPr lang="en-US" sz="2579">
                  <a:solidFill>
                    <a:srgbClr val="FFFFFF"/>
                  </a:solidFill>
                  <a:latin typeface="Aileron Regular"/>
                </a:rPr>
                <a:t>Informática</a:t>
              </a:r>
            </a:p>
            <a:p>
              <a:pPr algn="l" marL="425808" indent="-212904" lvl="1">
                <a:lnSpc>
                  <a:spcPts val="3868"/>
                </a:lnSpc>
                <a:buFont typeface="Arial"/>
                <a:buChar char="•"/>
              </a:pPr>
              <a:r>
                <a:rPr lang="en-US" sz="2579">
                  <a:solidFill>
                    <a:srgbClr val="FFFFFF"/>
                  </a:solidFill>
                  <a:latin typeface="Aileron Regular"/>
                </a:rPr>
                <a:t>Derechos digitales</a:t>
              </a:r>
            </a:p>
            <a:p>
              <a:pPr algn="l" marL="425808" indent="-212904" lvl="1">
                <a:lnSpc>
                  <a:spcPts val="3868"/>
                </a:lnSpc>
                <a:buFont typeface="Arial"/>
                <a:buChar char="•"/>
              </a:pPr>
              <a:r>
                <a:rPr lang="en-US" b="false" sz="2579">
                  <a:solidFill>
                    <a:srgbClr val="FFFFFF"/>
                  </a:solidFill>
                  <a:latin typeface="Aileron Regular"/>
                </a:rPr>
                <a:t>Curiosidad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7941" y="9704942"/>
            <a:ext cx="8931791" cy="354050"/>
            <a:chOff x="0" y="0"/>
            <a:chExt cx="11909054" cy="4720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1415" y="35374"/>
              <a:ext cx="10787640" cy="36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545112" cy="472067"/>
              <a:chOff x="0" y="0"/>
              <a:chExt cx="6350000" cy="54991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r="r" b="b" t="t" l="l"/>
                <a:pathLst>
                  <a:path h="5499100" w="63500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00FF03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54848" y="754749"/>
            <a:ext cx="5472684" cy="822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9989" y="6658345"/>
            <a:ext cx="9124518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@bortizmath                           /thebooort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26651" y="7134545"/>
            <a:ext cx="775252" cy="77525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9989" y="7243815"/>
            <a:ext cx="650902" cy="6509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50013" y="8399785"/>
            <a:ext cx="629370" cy="67583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5662" y="7852647"/>
            <a:ext cx="8462501" cy="103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00FF03"/>
                </a:solidFill>
                <a:latin typeface="Andika"/>
              </a:rPr>
              <a:t>@thebooort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7055" y="5057775"/>
            <a:ext cx="9053116" cy="114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i="true">
                <a:solidFill>
                  <a:srgbClr val="FFFFFF"/>
                </a:solidFill>
                <a:latin typeface="Arimo"/>
              </a:rPr>
              <a:t>"ACTIVATE EMERGENCY BREAK AND LOCK ALL DOORS"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9330571" cy="3232599"/>
            <a:chOff x="0" y="0"/>
            <a:chExt cx="124407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20785"/>
              <a:ext cx="12440762" cy="14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29"/>
                </a:lnSpc>
              </a:pPr>
              <a:r>
                <a:rPr lang="en-US" sz="7829" b="false">
                  <a:solidFill>
                    <a:srgbClr val="00FF03"/>
                  </a:solidFill>
                  <a:latin typeface="Aileron Heavy"/>
                </a:rPr>
                <a:t>ASR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7055" y="5057775"/>
            <a:ext cx="9053116" cy="114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i="true">
                <a:solidFill>
                  <a:srgbClr val="FFFFFF"/>
                </a:solidFill>
                <a:latin typeface="Arimo"/>
              </a:rPr>
              <a:t>"VISIT EVIL DOT NET AND INSTALL THE BACKDOOR"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8941996" cy="3232599"/>
            <a:chOff x="0" y="0"/>
            <a:chExt cx="119226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0307" y="1704692"/>
            <a:ext cx="11616157" cy="140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0FF03"/>
                </a:solidFill>
                <a:latin typeface="Arimo"/>
              </a:rPr>
              <a:t>3D Adversarial Objects</a:t>
            </a:r>
          </a:p>
        </p:txBody>
      </p:sp>
      <p:pic>
        <p:nvPicPr>
          <p:cNvPr name="Picture 14" id="14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2048292" y="3381232"/>
            <a:ext cx="11659278" cy="65583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8941996" cy="3232599"/>
            <a:chOff x="0" y="0"/>
            <a:chExt cx="119226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19866" y="2314362"/>
            <a:ext cx="11616157" cy="140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0FF03"/>
                </a:solidFill>
                <a:latin typeface="Arimo"/>
              </a:rPr>
              <a:t>Universal Patch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14864" t="8796" r="17121" b="25000"/>
          <a:stretch>
            <a:fillRect/>
          </a:stretch>
        </p:blipFill>
        <p:spPr>
          <a:xfrm flipH="false" flipV="false" rot="0">
            <a:off x="4513126" y="3962400"/>
            <a:ext cx="57531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8941996" cy="3232599"/>
            <a:chOff x="0" y="0"/>
            <a:chExt cx="119226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87055" y="698062"/>
            <a:ext cx="11616157" cy="140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0FF03"/>
                </a:solidFill>
                <a:latin typeface="Arimo"/>
              </a:rPr>
              <a:t>Universal Patch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5136" r="0" b="5136"/>
          <a:stretch>
            <a:fillRect/>
          </a:stretch>
        </p:blipFill>
        <p:spPr>
          <a:xfrm flipH="false" flipV="false" rot="0">
            <a:off x="1028700" y="2123703"/>
            <a:ext cx="13706617" cy="7794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8941996" cy="3232599"/>
            <a:chOff x="0" y="0"/>
            <a:chExt cx="119226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87055" y="698062"/>
            <a:ext cx="11616157" cy="140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0FF03"/>
                </a:solidFill>
                <a:latin typeface="Arimo"/>
              </a:rPr>
              <a:t>Medicina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38224"/>
          <a:stretch>
            <a:fillRect/>
          </a:stretch>
        </p:blipFill>
        <p:spPr>
          <a:xfrm flipH="false" flipV="false" rot="0">
            <a:off x="3258790" y="2123703"/>
            <a:ext cx="11770420" cy="76138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0983" y="197419"/>
            <a:ext cx="4252143" cy="1926283"/>
            <a:chOff x="0" y="0"/>
            <a:chExt cx="5669524" cy="256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12330"/>
              <a:ext cx="5669524" cy="126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7"/>
                </a:lnSpc>
              </a:pPr>
              <a:r>
                <a:rPr lang="en-US" sz="3567" b="false">
                  <a:solidFill>
                    <a:srgbClr val="00FF03"/>
                  </a:solidFill>
                  <a:latin typeface="Aileron Heavy"/>
                </a:rPr>
                <a:t>Ejemplos y casos de estudio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433415" cy="2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024"/>
              <a:ext cx="5315746" cy="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5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977370"/>
              <a:ext cx="639696" cy="8529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094026" y="1498233"/>
            <a:ext cx="8941996" cy="3232599"/>
            <a:chOff x="0" y="0"/>
            <a:chExt cx="11922662" cy="43101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922662" cy="62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67703"/>
              <a:ext cx="11664458" cy="54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87055" y="698062"/>
            <a:ext cx="11616157" cy="140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0FF03"/>
                </a:solidFill>
                <a:latin typeface="Arimo"/>
              </a:rPr>
              <a:t>Medicina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61754" r="0" b="0"/>
          <a:stretch>
            <a:fillRect/>
          </a:stretch>
        </p:blipFill>
        <p:spPr>
          <a:xfrm flipH="false" flipV="false" rot="0">
            <a:off x="1914946" y="3114532"/>
            <a:ext cx="13630128" cy="54728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78992" y="2354138"/>
            <a:ext cx="10130234" cy="3509644"/>
            <a:chOff x="0" y="0"/>
            <a:chExt cx="13506979" cy="467952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23645"/>
              <a:ext cx="13506979" cy="156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99"/>
                </a:lnSpc>
              </a:pPr>
              <a:r>
                <a:rPr lang="en-US" sz="8499" b="false">
                  <a:solidFill>
                    <a:srgbClr val="00FF03"/>
                  </a:solidFill>
                  <a:latin typeface="Aileron Heavy"/>
                </a:rPr>
                <a:t>Quick Guide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88976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3271519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02692" y="248295"/>
            <a:ext cx="4505121" cy="1560810"/>
            <a:chOff x="0" y="0"/>
            <a:chExt cx="6006828" cy="20810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38843"/>
              <a:ext cx="6006828" cy="701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3780" b="false">
                  <a:solidFill>
                    <a:srgbClr val="00FF03"/>
                  </a:solidFill>
                  <a:latin typeface="Aileron Heavy"/>
                </a:rPr>
                <a:t>Quick Guide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756672" cy="30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1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19504"/>
              <a:ext cx="5632002" cy="261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67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454911"/>
              <a:ext cx="677754" cy="90367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2358390"/>
            <a:ext cx="11107840" cy="535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2067" indent="-311033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FF03"/>
                </a:solidFill>
                <a:latin typeface="Arimo"/>
              </a:rPr>
              <a:t>Pick a problem / network type</a:t>
            </a:r>
          </a:p>
          <a:p>
            <a:pPr marL="622067" indent="-311033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FF03"/>
                </a:solidFill>
                <a:latin typeface="Arimo"/>
              </a:rPr>
              <a:t>Research “state of the art” or publicly available pretrained models or build your own</a:t>
            </a:r>
          </a:p>
          <a:p>
            <a:pPr marL="622067" indent="-311033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FF03"/>
                </a:solidFill>
                <a:latin typeface="Arimo"/>
              </a:rPr>
              <a:t> Fine tune your model</a:t>
            </a:r>
          </a:p>
          <a:p>
            <a:pPr marL="622067" indent="-311033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FF03"/>
                </a:solidFill>
                <a:latin typeface="Arimo"/>
              </a:rPr>
              <a:t>Use a library: cleverhans, FoolBox, DeepFool, deep-pwning</a:t>
            </a:r>
          </a:p>
          <a:p>
            <a:pPr marL="622067" indent="-311033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FF03"/>
                </a:solidFill>
                <a:latin typeface="Arimo"/>
              </a:rPr>
              <a:t>Test your adversarial samples on another (or your target) network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78992" y="1814388"/>
            <a:ext cx="10130234" cy="4589144"/>
            <a:chOff x="0" y="0"/>
            <a:chExt cx="13506979" cy="61188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23645"/>
              <a:ext cx="13506979" cy="300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99"/>
                </a:lnSpc>
              </a:pPr>
              <a:r>
                <a:rPr lang="en-US" sz="8499" b="false">
                  <a:solidFill>
                    <a:srgbClr val="00FF03"/>
                  </a:solidFill>
                  <a:latin typeface="Aileron Heavy"/>
                </a:rPr>
                <a:t>¿Cómo nos defendemos?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28309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4710852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78992" y="2354137"/>
            <a:ext cx="10130234" cy="3509645"/>
            <a:chOff x="0" y="0"/>
            <a:chExt cx="13506979" cy="46795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14120"/>
              <a:ext cx="13506979" cy="157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00"/>
                </a:lnSpc>
              </a:pPr>
              <a:r>
                <a:rPr lang="en-US" sz="8500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8500">
                  <a:solidFill>
                    <a:srgbClr val="00FF03"/>
                  </a:solidFill>
                  <a:latin typeface="Aileron Heavy"/>
                </a:rPr>
                <a:t>edes Neuronales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88977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3271520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13783" y="5417935"/>
            <a:ext cx="5695444" cy="41820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09318" y="-246411"/>
            <a:ext cx="5408237" cy="2450010"/>
            <a:chOff x="0" y="0"/>
            <a:chExt cx="7210983" cy="32666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52546"/>
              <a:ext cx="7210983" cy="160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37"/>
                </a:lnSpc>
              </a:pPr>
              <a:r>
                <a:rPr lang="en-US" sz="4537" b="false">
                  <a:solidFill>
                    <a:srgbClr val="00FF03"/>
                  </a:solidFill>
                  <a:latin typeface="Aileron Heavy"/>
                </a:rPr>
                <a:t>¿Cómo nos defendemos?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910679" cy="360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55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50758"/>
              <a:ext cx="6761017" cy="31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514987"/>
              <a:ext cx="813619" cy="108483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8384" y="1951517"/>
            <a:ext cx="12428079" cy="11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3320">
                <a:solidFill>
                  <a:srgbClr val="FFFFFF"/>
                </a:solidFill>
                <a:latin typeface="Andika"/>
              </a:rPr>
              <a:t>Técnicas tradicionales como el decaimiento de los pesos o el dropout no funcionan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089" y="4561898"/>
            <a:ext cx="5482057" cy="35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sz="3316">
                <a:solidFill>
                  <a:srgbClr val="FFFFFF"/>
                </a:solidFill>
                <a:latin typeface="Arimo"/>
              </a:rPr>
              <a:t> Esta es una solución de fuerza bruta en la que simplemente generamos ejemplos contradictorios para entrenar nuestro modelo con ellos.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2282" y="4552373"/>
            <a:ext cx="5272514" cy="340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3189">
                <a:solidFill>
                  <a:srgbClr val="FFFFFF"/>
                </a:solidFill>
                <a:latin typeface="Arimo"/>
              </a:rPr>
              <a:t>Entrenamos el modelo para generar probabilidades de diferentes clases, en lugar de decisiones drásticas sobre qué clase asignar a la imagen proporcionada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089" y="3741920"/>
            <a:ext cx="5482057" cy="58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Adversarial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2740" y="3741920"/>
            <a:ext cx="5482057" cy="58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Defensive distillation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7820" y="9182100"/>
            <a:ext cx="9109839" cy="58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O intentando detectar ruido en la imagen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03840" y="3114532"/>
            <a:ext cx="10130234" cy="3509644"/>
            <a:chOff x="0" y="0"/>
            <a:chExt cx="13506979" cy="467952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23645"/>
              <a:ext cx="13506979" cy="156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99"/>
                </a:lnSpc>
              </a:pPr>
              <a:r>
                <a:rPr lang="en-US" sz="8499" b="false">
                  <a:solidFill>
                    <a:srgbClr val="00FF03"/>
                  </a:solidFill>
                  <a:latin typeface="Aileron Heavy"/>
                </a:rPr>
                <a:t>Conclusiones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88976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3271519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7164645">
            <a:off x="-3826649" y="5523387"/>
            <a:ext cx="11310897" cy="5781222"/>
          </a:xfrm>
          <a:prstGeom prst="rect">
            <a:avLst/>
          </a:prstGeom>
          <a:solidFill>
            <a:srgbClr val="00FF03"/>
          </a:solidFill>
        </p:spPr>
      </p:sp>
      <p:sp>
        <p:nvSpPr>
          <p:cNvPr name="AutoShape 3" id="3"/>
          <p:cNvSpPr/>
          <p:nvPr/>
        </p:nvSpPr>
        <p:spPr>
          <a:xfrm rot="7382919">
            <a:off x="-6764112" y="-448609"/>
            <a:ext cx="15216150" cy="69252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124080" y="806750"/>
            <a:ext cx="10047298" cy="1974410"/>
            <a:chOff x="0" y="0"/>
            <a:chExt cx="13396398" cy="26325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3396398" cy="927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8"/>
                </a:lnSpc>
              </a:pPr>
              <a:r>
                <a:rPr lang="en-US" sz="4798" spc="95">
                  <a:solidFill>
                    <a:srgbClr val="00FF03"/>
                  </a:solidFill>
                  <a:latin typeface="Aileron Heavy"/>
                </a:rPr>
                <a:t>Your train vs. your test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58344"/>
              <a:ext cx="13326753" cy="1474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24"/>
                </a:lnSpc>
              </a:pPr>
              <a:r>
                <a:rPr lang="en-US" b="false" sz="3016">
                  <a:solidFill>
                    <a:srgbClr val="FFFFFF"/>
                  </a:solidFill>
                  <a:latin typeface="Aileron Regular"/>
                </a:rPr>
                <a:t>Los atacantes son libres de manipular los datos ( o nuestras arquitecturas ) a su beneficio.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83367">
            <a:off x="-8293833" y="-5408238"/>
            <a:ext cx="11903885" cy="174735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98000"/>
          </a:blip>
          <a:srcRect l="18203" t="97" r="0" b="97"/>
          <a:stretch>
            <a:fillRect/>
          </a:stretch>
        </p:blipFill>
        <p:spPr>
          <a:xfrm flipH="false" flipV="false" rot="0">
            <a:off x="1028700" y="806750"/>
            <a:ext cx="5751178" cy="22981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7164645">
            <a:off x="-3826649" y="5523387"/>
            <a:ext cx="11310897" cy="5781222"/>
          </a:xfrm>
          <a:prstGeom prst="rect">
            <a:avLst/>
          </a:prstGeom>
          <a:solidFill>
            <a:srgbClr val="00FF03"/>
          </a:solidFill>
        </p:spPr>
      </p:sp>
      <p:sp>
        <p:nvSpPr>
          <p:cNvPr name="AutoShape 3" id="3"/>
          <p:cNvSpPr/>
          <p:nvPr/>
        </p:nvSpPr>
        <p:spPr>
          <a:xfrm rot="7382919">
            <a:off x="-6764112" y="-448609"/>
            <a:ext cx="15216150" cy="69252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124080" y="806750"/>
            <a:ext cx="10047298" cy="1974410"/>
            <a:chOff x="0" y="0"/>
            <a:chExt cx="13396398" cy="26325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3396398" cy="927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8"/>
                </a:lnSpc>
              </a:pPr>
              <a:r>
                <a:rPr lang="en-US" sz="4798" spc="95">
                  <a:solidFill>
                    <a:srgbClr val="00FF03"/>
                  </a:solidFill>
                  <a:latin typeface="Aileron Heavy"/>
                </a:rPr>
                <a:t>Your train vs. your test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58344"/>
              <a:ext cx="13326753" cy="1474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24"/>
                </a:lnSpc>
              </a:pPr>
              <a:r>
                <a:rPr lang="en-US" b="false" sz="3016">
                  <a:solidFill>
                    <a:srgbClr val="FFFFFF"/>
                  </a:solidFill>
                  <a:latin typeface="Aileron Regular"/>
                </a:rPr>
                <a:t>Los atacantes son libres de manipular los datos ( o nuestras arquitecturas ) a su beneficio.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24080" y="4614233"/>
            <a:ext cx="10791824" cy="2120718"/>
            <a:chOff x="0" y="0"/>
            <a:chExt cx="14389099" cy="28276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4389099" cy="1009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69"/>
                </a:lnSpc>
              </a:pPr>
              <a:r>
                <a:rPr lang="en-US" sz="5153" spc="103">
                  <a:solidFill>
                    <a:srgbClr val="00FF03"/>
                  </a:solidFill>
                  <a:latin typeface="Aileron Heavy"/>
                </a:rPr>
                <a:t>Human vs. Machine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51238"/>
              <a:ext cx="14314294" cy="157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59"/>
                </a:lnSpc>
              </a:pPr>
              <a:r>
                <a:rPr lang="en-US" sz="3239">
                  <a:solidFill>
                    <a:srgbClr val="FFFFFF"/>
                  </a:solidFill>
                  <a:latin typeface="Aileron Regular"/>
                </a:rPr>
                <a:t>Las redes neuronales no piensan como nosotros</a:t>
              </a:r>
              <a:r>
                <a:rPr lang="en-US" b="false" sz="3239">
                  <a:solidFill>
                    <a:srgbClr val="FFFFFF"/>
                  </a:solidFill>
                  <a:latin typeface="Aileron Regular"/>
                </a:rPr>
                <a:t> y es en esa brecha donde viven estos ataques.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83367">
            <a:off x="-8293833" y="-5408238"/>
            <a:ext cx="11903885" cy="174735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15666" r="0" b="15666"/>
          <a:stretch>
            <a:fillRect/>
          </a:stretch>
        </p:blipFill>
        <p:spPr>
          <a:xfrm flipH="false" flipV="false" rot="0">
            <a:off x="1072179" y="4204862"/>
            <a:ext cx="5707699" cy="29394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98000"/>
          </a:blip>
          <a:srcRect l="18203" t="97" r="0" b="97"/>
          <a:stretch>
            <a:fillRect/>
          </a:stretch>
        </p:blipFill>
        <p:spPr>
          <a:xfrm flipH="false" flipV="false" rot="0">
            <a:off x="1028700" y="806750"/>
            <a:ext cx="5751178" cy="22981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7164645">
            <a:off x="-3826649" y="5523387"/>
            <a:ext cx="11310897" cy="5781222"/>
          </a:xfrm>
          <a:prstGeom prst="rect">
            <a:avLst/>
          </a:prstGeom>
          <a:solidFill>
            <a:srgbClr val="00FF03"/>
          </a:solidFill>
        </p:spPr>
      </p:sp>
      <p:sp>
        <p:nvSpPr>
          <p:cNvPr name="AutoShape 3" id="3"/>
          <p:cNvSpPr/>
          <p:nvPr/>
        </p:nvSpPr>
        <p:spPr>
          <a:xfrm rot="7382919">
            <a:off x="-6764112" y="-448609"/>
            <a:ext cx="15216150" cy="69252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124080" y="806750"/>
            <a:ext cx="10047298" cy="1974410"/>
            <a:chOff x="0" y="0"/>
            <a:chExt cx="13396398" cy="26325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3396398" cy="927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8"/>
                </a:lnSpc>
              </a:pPr>
              <a:r>
                <a:rPr lang="en-US" sz="4798" spc="95">
                  <a:solidFill>
                    <a:srgbClr val="00FF03"/>
                  </a:solidFill>
                  <a:latin typeface="Aileron Heavy"/>
                </a:rPr>
                <a:t>Your train vs. your test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58344"/>
              <a:ext cx="13326753" cy="1474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24"/>
                </a:lnSpc>
              </a:pPr>
              <a:r>
                <a:rPr lang="en-US" b="false" sz="3016">
                  <a:solidFill>
                    <a:srgbClr val="FFFFFF"/>
                  </a:solidFill>
                  <a:latin typeface="Aileron Regular"/>
                </a:rPr>
                <a:t>Los atacantes son libres de manipular los datos ( o nuestras arquitecturas ) a su beneficio.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24080" y="4614233"/>
            <a:ext cx="10791824" cy="2120718"/>
            <a:chOff x="0" y="0"/>
            <a:chExt cx="14389099" cy="28276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4389099" cy="1009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69"/>
                </a:lnSpc>
              </a:pPr>
              <a:r>
                <a:rPr lang="en-US" sz="5153" spc="103">
                  <a:solidFill>
                    <a:srgbClr val="00FF03"/>
                  </a:solidFill>
                  <a:latin typeface="Aileron Heavy"/>
                </a:rPr>
                <a:t>Human vs. Machine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51238"/>
              <a:ext cx="14314294" cy="157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59"/>
                </a:lnSpc>
              </a:pPr>
              <a:r>
                <a:rPr lang="en-US" sz="3239">
                  <a:solidFill>
                    <a:srgbClr val="FFFFFF"/>
                  </a:solidFill>
                  <a:latin typeface="Aileron Regular"/>
                </a:rPr>
                <a:t>Las redes neuronales no piensan como nosotros</a:t>
              </a:r>
              <a:r>
                <a:rPr lang="en-US" b="false" sz="3239">
                  <a:solidFill>
                    <a:srgbClr val="FFFFFF"/>
                  </a:solidFill>
                  <a:latin typeface="Aileron Regular"/>
                </a:rPr>
                <a:t> y es en esa brecha donde viven estos ataques.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83367">
            <a:off x="-8293833" y="-5408238"/>
            <a:ext cx="11903885" cy="174735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98000"/>
          </a:blip>
          <a:srcRect l="9021" t="0" r="9021" b="0"/>
          <a:stretch>
            <a:fillRect/>
          </a:stretch>
        </p:blipFill>
        <p:spPr>
          <a:xfrm flipH="false" flipV="false" rot="0">
            <a:off x="627467" y="482982"/>
            <a:ext cx="5751178" cy="229817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15666" r="0" b="15666"/>
          <a:stretch>
            <a:fillRect/>
          </a:stretch>
        </p:blipFill>
        <p:spPr>
          <a:xfrm flipH="false" flipV="false" rot="0">
            <a:off x="1072179" y="4204862"/>
            <a:ext cx="5707699" cy="293946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38191" y="7971348"/>
            <a:ext cx="12192000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FF03"/>
                </a:solidFill>
                <a:latin typeface="Andika"/>
              </a:rPr>
              <a:t>El problema ya está aquí, ¡nos toca investigar!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7164645">
            <a:off x="-3826649" y="5523387"/>
            <a:ext cx="11310897" cy="5781222"/>
          </a:xfrm>
          <a:prstGeom prst="rect">
            <a:avLst/>
          </a:prstGeom>
          <a:solidFill>
            <a:srgbClr val="00FF03"/>
          </a:solidFill>
        </p:spPr>
      </p:sp>
      <p:sp>
        <p:nvSpPr>
          <p:cNvPr name="AutoShape 3" id="3"/>
          <p:cNvSpPr/>
          <p:nvPr/>
        </p:nvSpPr>
        <p:spPr>
          <a:xfrm rot="7382919">
            <a:off x="-6764112" y="-448609"/>
            <a:ext cx="15216150" cy="69252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124080" y="806750"/>
            <a:ext cx="10047298" cy="1974410"/>
            <a:chOff x="0" y="0"/>
            <a:chExt cx="13396398" cy="26325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3396398" cy="927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8"/>
                </a:lnSpc>
              </a:pPr>
              <a:r>
                <a:rPr lang="en-US" sz="4798" spc="95">
                  <a:solidFill>
                    <a:srgbClr val="00FF03"/>
                  </a:solidFill>
                  <a:latin typeface="Aileron Heavy"/>
                </a:rPr>
                <a:t>Your train vs. your test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58344"/>
              <a:ext cx="13326753" cy="1474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24"/>
                </a:lnSpc>
              </a:pPr>
              <a:r>
                <a:rPr lang="en-US" b="false" sz="3016">
                  <a:solidFill>
                    <a:srgbClr val="FFFFFF"/>
                  </a:solidFill>
                  <a:latin typeface="Aileron Regular"/>
                </a:rPr>
                <a:t>Los atacantes son libres de manipular los datos ( o nuestras arquitecturas ) a su beneficio.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24080" y="4614233"/>
            <a:ext cx="10791824" cy="2120718"/>
            <a:chOff x="0" y="0"/>
            <a:chExt cx="14389099" cy="28276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4389099" cy="1009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69"/>
                </a:lnSpc>
              </a:pPr>
              <a:r>
                <a:rPr lang="en-US" sz="5153" spc="103">
                  <a:solidFill>
                    <a:srgbClr val="00FF03"/>
                  </a:solidFill>
                  <a:latin typeface="Aileron Heavy"/>
                </a:rPr>
                <a:t>Human vs. Machine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51238"/>
              <a:ext cx="14314294" cy="157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59"/>
                </a:lnSpc>
              </a:pPr>
              <a:r>
                <a:rPr lang="en-US" sz="3239">
                  <a:solidFill>
                    <a:srgbClr val="FFFFFF"/>
                  </a:solidFill>
                  <a:latin typeface="Aileron Regular"/>
                </a:rPr>
                <a:t>Las redes neuronales no piensan como nosotros</a:t>
              </a:r>
              <a:r>
                <a:rPr lang="en-US" b="false" sz="3239">
                  <a:solidFill>
                    <a:srgbClr val="FFFFFF"/>
                  </a:solidFill>
                  <a:latin typeface="Aileron Regular"/>
                </a:rPr>
                <a:t> y es en esa brecha donde viven estos ataques.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83367">
            <a:off x="-8293833" y="-5408238"/>
            <a:ext cx="11903885" cy="174735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98000"/>
          </a:blip>
          <a:srcRect l="9021" t="0" r="9021" b="0"/>
          <a:stretch>
            <a:fillRect/>
          </a:stretch>
        </p:blipFill>
        <p:spPr>
          <a:xfrm flipH="false" flipV="false" rot="0">
            <a:off x="627467" y="482982"/>
            <a:ext cx="5751178" cy="229817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15666" r="0" b="15666"/>
          <a:stretch>
            <a:fillRect/>
          </a:stretch>
        </p:blipFill>
        <p:spPr>
          <a:xfrm flipH="false" flipV="false" rot="0">
            <a:off x="1072179" y="4204862"/>
            <a:ext cx="5707699" cy="293946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38191" y="7971348"/>
            <a:ext cx="12192000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FF03"/>
                </a:solidFill>
                <a:latin typeface="Andika"/>
              </a:rPr>
              <a:t>El problema ya está aquí, ¡nos toca investigar!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053569" y="322343"/>
            <a:ext cx="9642313" cy="96423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21213" y="-220751"/>
            <a:ext cx="11010876" cy="3656954"/>
            <a:chOff x="0" y="0"/>
            <a:chExt cx="14681168" cy="48759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96892"/>
              <a:ext cx="14681168" cy="1524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03"/>
                </a:lnSpc>
              </a:pPr>
              <a:r>
                <a:rPr lang="en-US" sz="8203" b="false">
                  <a:solidFill>
                    <a:srgbClr val="00FF03"/>
                  </a:solidFill>
                  <a:latin typeface="Aileron Heavy"/>
                </a:rPr>
                <a:t>¡Gracias! ¿Dudas?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4069766" cy="74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41920"/>
              <a:ext cx="13765063" cy="634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38448" y="8723497"/>
            <a:ext cx="9124518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FF03"/>
                </a:solidFill>
                <a:latin typeface="Andika"/>
              </a:rPr>
              <a:t>@bortizmath                           /thebooort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25110" y="9199697"/>
            <a:ext cx="775252" cy="77525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3249" y="9258300"/>
            <a:ext cx="650902" cy="65090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938747" y="9308967"/>
            <a:ext cx="629370" cy="67583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594509" y="8761829"/>
            <a:ext cx="8462501" cy="103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00FF03"/>
                </a:solidFill>
                <a:latin typeface="Andika"/>
              </a:rPr>
              <a:t>@thebooort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2820" y="1621747"/>
            <a:ext cx="14603379" cy="26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00FF03"/>
                </a:solidFill>
                <a:latin typeface="Andika"/>
              </a:rPr>
              <a:t>@Inter_ferencias</a:t>
            </a:r>
          </a:p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00FF03"/>
                </a:solidFill>
                <a:latin typeface="Andika"/>
              </a:rPr>
              <a:t>  #SomosRuido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12102"/>
          <a:stretch>
            <a:fillRect/>
          </a:stretch>
        </p:blipFill>
        <p:spPr>
          <a:xfrm flipH="false" flipV="false" rot="0">
            <a:off x="4047117" y="6890756"/>
            <a:ext cx="2307178" cy="2027959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0484" y="6568174"/>
            <a:ext cx="14603379" cy="17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7170"/>
              </a:lnSpc>
            </a:pPr>
            <a:r>
              <a:rPr lang="en-US" sz="5121">
                <a:solidFill>
                  <a:srgbClr val="00FF03"/>
                </a:solidFill>
                <a:latin typeface="Andika"/>
              </a:rPr>
              <a:t>@TheFluxions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304467" y="3724326"/>
            <a:ext cx="19797953" cy="242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6943">
                <a:solidFill>
                  <a:srgbClr val="00FF03"/>
                </a:solidFill>
                <a:latin typeface="Andika"/>
              </a:rPr>
              <a:t>  </a:t>
            </a:r>
          </a:p>
          <a:p>
            <a:pPr algn="ctr">
              <a:lnSpc>
                <a:spcPts val="9720"/>
              </a:lnSpc>
            </a:pPr>
            <a:r>
              <a:rPr lang="en-US" sz="6943">
                <a:solidFill>
                  <a:srgbClr val="00FF03"/>
                </a:solidFill>
                <a:latin typeface="Andika"/>
              </a:rPr>
              <a:t>#Girls4Privacy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523041" y="2282400"/>
            <a:ext cx="5443199" cy="5443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68303" y="93661"/>
            <a:ext cx="4772384" cy="1653404"/>
            <a:chOff x="0" y="0"/>
            <a:chExt cx="6363179" cy="22045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66854"/>
              <a:ext cx="6363179" cy="747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4"/>
                </a:lnSpc>
              </a:pPr>
              <a:r>
                <a:rPr lang="en-US" sz="4004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004">
                  <a:solidFill>
                    <a:srgbClr val="00FF03"/>
                  </a:solidFill>
                  <a:latin typeface="Aileron Heavy"/>
                </a:rPr>
                <a:t>edes Neuronales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6098182" cy="33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1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26880"/>
              <a:ext cx="5966116" cy="277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54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541223"/>
              <a:ext cx="717961" cy="95728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6964095" y="1341783"/>
            <a:ext cx="8229600" cy="822960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78205" y="1341783"/>
            <a:ext cx="6851142" cy="822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8884" y="3330572"/>
            <a:ext cx="3547732" cy="2718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78992" y="1814388"/>
            <a:ext cx="10130234" cy="4589144"/>
            <a:chOff x="0" y="0"/>
            <a:chExt cx="13506979" cy="61188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23645"/>
              <a:ext cx="13506979" cy="300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99"/>
                </a:lnSpc>
              </a:pPr>
              <a:r>
                <a:rPr lang="en-US" sz="8500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8500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8500"/>
                </a:lnSpc>
              </a:pPr>
              <a:r>
                <a:rPr lang="en-US" b="false" sz="8500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94447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28309"/>
              <a:ext cx="12664143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4710852"/>
              <a:ext cx="1524000" cy="203200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16992" y="0"/>
            <a:ext cx="5068967" cy="2296316"/>
            <a:chOff x="0" y="0"/>
            <a:chExt cx="6758622" cy="3061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07463"/>
              <a:ext cx="6758622" cy="150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4253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4253"/>
                </a:lnSpc>
              </a:pP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477157" cy="34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66248"/>
              <a:ext cx="6336884" cy="295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1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357216"/>
              <a:ext cx="762579" cy="101677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9221" y="3114532"/>
            <a:ext cx="10977243" cy="57150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16992" y="0"/>
            <a:ext cx="5068967" cy="2296316"/>
            <a:chOff x="0" y="0"/>
            <a:chExt cx="6758622" cy="3061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07463"/>
              <a:ext cx="6758622" cy="150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4253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4253"/>
                </a:lnSpc>
              </a:pP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477157" cy="34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66248"/>
              <a:ext cx="6336884" cy="295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1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357216"/>
              <a:ext cx="762579" cy="101677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758760" y="2777311"/>
            <a:ext cx="5772437" cy="5772437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42201" y="2904424"/>
            <a:ext cx="4805554" cy="577243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304216" y="2713754"/>
            <a:ext cx="5772437" cy="5772437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87658" y="2840867"/>
            <a:ext cx="4805554" cy="5772437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7394" y="3920987"/>
            <a:ext cx="749451" cy="77015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367394" y="5444309"/>
            <a:ext cx="684081" cy="702978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372155" y="6897346"/>
            <a:ext cx="674559" cy="69319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280030" y="6147287"/>
            <a:ext cx="729897" cy="75006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280030" y="4685155"/>
            <a:ext cx="720887" cy="740801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146152" y="6147024"/>
            <a:ext cx="730153" cy="750323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890602" y="6786212"/>
            <a:ext cx="758461" cy="779413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890602" y="3895958"/>
            <a:ext cx="758717" cy="779676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890602" y="5328473"/>
            <a:ext cx="796547" cy="818551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811204" y="4675634"/>
            <a:ext cx="730153" cy="750323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1811204" y="6082190"/>
            <a:ext cx="758461" cy="779413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792161" y="3151095"/>
            <a:ext cx="749195" cy="769892"/>
            <a:chOff x="0" y="0"/>
            <a:chExt cx="6350000" cy="6350000"/>
          </a:xfrm>
        </p:grpSpPr>
        <p:sp>
          <p:nvSpPr>
            <p:cNvPr name="Freeform 39" id="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757242" y="4626021"/>
            <a:ext cx="683569" cy="702452"/>
            <a:chOff x="0" y="0"/>
            <a:chExt cx="6350000" cy="6350000"/>
          </a:xfrm>
        </p:grpSpPr>
        <p:sp>
          <p:nvSpPr>
            <p:cNvPr name="Freeform 41" id="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16992" y="0"/>
            <a:ext cx="5068967" cy="2296316"/>
            <a:chOff x="0" y="0"/>
            <a:chExt cx="6758622" cy="3061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07463"/>
              <a:ext cx="6758622" cy="150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4253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4253"/>
                </a:lnSpc>
              </a:pPr>
              <a:r>
                <a:rPr lang="en-US" b="false" sz="4253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477157" cy="34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66248"/>
              <a:ext cx="6336884" cy="295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1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357216"/>
              <a:ext cx="762579" cy="101677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63323" y="2915631"/>
            <a:ext cx="11103140" cy="6342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71028">
            <a:off x="12469617" y="4618365"/>
            <a:ext cx="11310897" cy="5781222"/>
          </a:xfrm>
          <a:prstGeom prst="rect">
            <a:avLst/>
          </a:prstGeom>
          <a:solidFill>
            <a:srgbClr val="00FF03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3412255">
            <a:off x="10093353" y="-348068"/>
            <a:ext cx="15216150" cy="6925200"/>
          </a:xfrm>
          <a:prstGeom prst="rect">
            <a:avLst/>
          </a:prstGeom>
          <a:solidFill>
            <a:srgbClr val="74747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84470" y="0"/>
            <a:ext cx="4797483" cy="2173330"/>
            <a:chOff x="0" y="0"/>
            <a:chExt cx="6396643" cy="28977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9010"/>
              <a:ext cx="6396643" cy="142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5"/>
                </a:lnSpc>
              </a:pPr>
              <a:r>
                <a:rPr lang="en-US" sz="4025">
                  <a:solidFill>
                    <a:srgbClr val="00FF03"/>
                  </a:solidFill>
                  <a:latin typeface="Aileron Heavy"/>
                </a:rPr>
                <a:t>R</a:t>
              </a:r>
              <a:r>
                <a:rPr lang="en-US" b="false" sz="4025">
                  <a:solidFill>
                    <a:srgbClr val="00FF03"/>
                  </a:solidFill>
                  <a:latin typeface="Aileron Heavy"/>
                </a:rPr>
                <a:t>edes Neuronales</a:t>
              </a:r>
            </a:p>
            <a:p>
              <a:pPr algn="l">
                <a:lnSpc>
                  <a:spcPts val="4025"/>
                </a:lnSpc>
              </a:pPr>
              <a:r>
                <a:rPr lang="en-US" b="false" sz="4025">
                  <a:solidFill>
                    <a:srgbClr val="00FF03"/>
                  </a:solidFill>
                  <a:latin typeface="Aileron Heavy"/>
                </a:rPr>
                <a:t>Antagónicas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6130253" cy="32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18603"/>
              <a:ext cx="5997492" cy="279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62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2230968"/>
              <a:ext cx="721737" cy="96232"/>
            </a:xfrm>
            <a:prstGeom prst="rect">
              <a:avLst/>
            </a:prstGeom>
            <a:solidFill>
              <a:srgbClr val="00FF0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24090">
            <a:off x="14717088" y="-5622264"/>
            <a:ext cx="11903885" cy="1747359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164022" y="1389970"/>
            <a:ext cx="12601132" cy="4365693"/>
            <a:chOff x="0" y="0"/>
            <a:chExt cx="16801509" cy="582092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20712"/>
              <a:ext cx="16801509" cy="194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73"/>
                </a:lnSpc>
              </a:pPr>
              <a:r>
                <a:rPr lang="en-US" sz="10573" b="false">
                  <a:solidFill>
                    <a:srgbClr val="00FF03"/>
                  </a:solidFill>
                  <a:latin typeface="Aileron Heavy"/>
                </a:rPr>
                <a:t>Clases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16101804" cy="837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8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091209"/>
              <a:ext cx="15753094" cy="72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431572"/>
            <a:ext cx="5482057" cy="117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Non-targeted adversarial attack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2656" y="5431572"/>
            <a:ext cx="5482057" cy="117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FF03"/>
                </a:solidFill>
                <a:latin typeface="Arimo"/>
              </a:rPr>
              <a:t>Targeted adversarial attack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DADXzn5WmTQ</dc:identifier>
  <dcterms:modified xsi:type="dcterms:W3CDTF">2011-08-01T06:04:30Z</dcterms:modified>
  <cp:revision>1</cp:revision>
  <dc:title>Jasyp2019</dc:title>
</cp:coreProperties>
</file>